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handoutMasterIdLst>
    <p:handoutMasterId r:id="rId32"/>
  </p:handoutMasterIdLst>
  <p:sldIdLst>
    <p:sldId id="256" r:id="rId2"/>
    <p:sldId id="354" r:id="rId3"/>
    <p:sldId id="355" r:id="rId4"/>
    <p:sldId id="330" r:id="rId5"/>
    <p:sldId id="322" r:id="rId6"/>
    <p:sldId id="331" r:id="rId7"/>
    <p:sldId id="332" r:id="rId8"/>
    <p:sldId id="333" r:id="rId9"/>
    <p:sldId id="334" r:id="rId10"/>
    <p:sldId id="335" r:id="rId11"/>
    <p:sldId id="336" r:id="rId12"/>
    <p:sldId id="337" r:id="rId13"/>
    <p:sldId id="338" r:id="rId14"/>
    <p:sldId id="339" r:id="rId15"/>
    <p:sldId id="340" r:id="rId16"/>
    <p:sldId id="341" r:id="rId17"/>
    <p:sldId id="343" r:id="rId18"/>
    <p:sldId id="344" r:id="rId19"/>
    <p:sldId id="345" r:id="rId20"/>
    <p:sldId id="351" r:id="rId21"/>
    <p:sldId id="350" r:id="rId22"/>
    <p:sldId id="352" r:id="rId23"/>
    <p:sldId id="318" r:id="rId24"/>
    <p:sldId id="319" r:id="rId25"/>
    <p:sldId id="348" r:id="rId26"/>
    <p:sldId id="295" r:id="rId27"/>
    <p:sldId id="349" r:id="rId28"/>
    <p:sldId id="296" r:id="rId29"/>
    <p:sldId id="353" r:id="rId30"/>
  </p:sldIdLst>
  <p:sldSz cx="9144000" cy="6858000" type="screen4x3"/>
  <p:notesSz cx="7077075" cy="9363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34" d="100"/>
          <a:sy n="134" d="100"/>
        </p:scale>
        <p:origin x="126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24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08705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r">
              <a:defRPr sz="1200"/>
            </a:lvl1pPr>
          </a:lstStyle>
          <a:p>
            <a:fld id="{A241AC98-512A-4A35-865E-757B6C1F07A2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08705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r">
              <a:defRPr sz="1200"/>
            </a:lvl1pPr>
          </a:lstStyle>
          <a:p>
            <a:fld id="{825528D0-251A-41BC-8967-C65EDA3BF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95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5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r">
              <a:defRPr sz="1200"/>
            </a:lvl1pPr>
          </a:lstStyle>
          <a:p>
            <a:fld id="{3854CEE7-15DE-41D9-8CA2-D1E137B1D850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69988"/>
            <a:ext cx="4213225" cy="31607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638" tIns="46319" rIns="92638" bIns="4631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505662"/>
            <a:ext cx="5661660" cy="3687031"/>
          </a:xfrm>
          <a:prstGeom prst="rect">
            <a:avLst/>
          </a:prstGeom>
        </p:spPr>
        <p:txBody>
          <a:bodyPr vert="horz" lIns="92638" tIns="46319" rIns="92638" bIns="4631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5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r">
              <a:defRPr sz="1200"/>
            </a:lvl1pPr>
          </a:lstStyle>
          <a:p>
            <a:fld id="{76317BBA-0BC6-419B-B826-088209688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92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317BBA-0BC6-419B-B826-088209688372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45827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069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281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01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4FDDA-ABCA-40BA-9975-E0D9813D6353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065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1D5A-0E9C-4234-8101-7D03A627E047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590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DCFD1-916E-43F8-82AE-847A5C597407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93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23FBD-CC30-47B9-AAEF-9352C2B49A77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61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3EE6-66B4-4BA5-A519-DBF2C2B1F177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95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BC22D-AF68-411F-B815-467F4E1E6F7F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927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4DAA3-81B6-4150-9666-800D021D6D0B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53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9BD61-615A-4BDA-814B-0BC7DA5D9A6F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419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FEF6D-6AEA-444D-99BC-5C6A5F166DE4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7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E7B5-D421-434E-A3A4-CC9D8FC286B2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69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7BAC9-1CBB-4637-B145-A7BE894F5231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98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1DD64-F421-4412-A812-57F989544817}" type="datetime1">
              <a:rPr lang="en-US" smtClean="0"/>
              <a:t>7/15/2016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6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scicomp@bnl.gov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211167" y="4534101"/>
            <a:ext cx="25207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Session 01</a:t>
            </a:r>
          </a:p>
          <a:p>
            <a:pPr algn="ctr"/>
            <a:r>
              <a:rPr lang="en-US" dirty="0"/>
              <a:t>Course Overview, Classroom Rules,</a:t>
            </a:r>
          </a:p>
          <a:p>
            <a:pPr algn="ctr"/>
            <a:r>
              <a:rPr lang="en-US" dirty="0"/>
              <a:t>Hello Problems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11" y="783949"/>
            <a:ext cx="4399962" cy="225342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837" y="2037842"/>
            <a:ext cx="3261090" cy="28100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645727" y="2694709"/>
            <a:ext cx="3172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Advanced</a:t>
            </a:r>
          </a:p>
          <a:p>
            <a:pPr algn="ctr"/>
            <a:r>
              <a:rPr lang="en-US" sz="2400" b="1" dirty="0"/>
              <a:t>Scientific Computing</a:t>
            </a:r>
          </a:p>
          <a:p>
            <a:pPr algn="ctr"/>
            <a:r>
              <a:rPr lang="en-US" sz="2400" b="1" dirty="0"/>
              <a:t>(SciComp 201)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6348" y="4712277"/>
            <a:ext cx="2447925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618" y="4431247"/>
            <a:ext cx="2521527" cy="167051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402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 National Challenge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736" y="1468581"/>
            <a:ext cx="5175010" cy="230732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9378" y="3013475"/>
            <a:ext cx="3673022" cy="360500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1174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The Challenge to DOE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3072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Scientists across DOE have noted a dramatic rise in the </a:t>
            </a:r>
            <a:r>
              <a:rPr lang="en-US" sz="2400" b="1" dirty="0">
                <a:solidFill>
                  <a:srgbClr val="FF0000"/>
                </a:solidFill>
              </a:rPr>
              <a:t>startup latency </a:t>
            </a:r>
            <a:r>
              <a:rPr lang="en-US" sz="2400" dirty="0"/>
              <a:t>of interns who do not possess foundational programming skills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This latency means that for the </a:t>
            </a:r>
            <a:r>
              <a:rPr lang="en-US" sz="2400" b="1" i="1" dirty="0"/>
              <a:t>initial 6-8 weeks of their assignment</a:t>
            </a:r>
            <a:r>
              <a:rPr lang="en-US" sz="2400" dirty="0"/>
              <a:t>, the interns are essentially </a:t>
            </a:r>
            <a:r>
              <a:rPr lang="en-US" sz="2400" u="sng" dirty="0"/>
              <a:t>unproductive</a:t>
            </a:r>
            <a:r>
              <a:rPr lang="en-US" sz="2400" dirty="0"/>
              <a:t> as they must first acquire basic knowledge of how to write software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Instead of learning key scientific principles from their mentor, the interns are spending their precious lab time </a:t>
            </a:r>
            <a:r>
              <a:rPr lang="en-US" sz="2400" b="1" dirty="0"/>
              <a:t>often working alone</a:t>
            </a:r>
            <a:r>
              <a:rPr lang="en-US" sz="2400" dirty="0"/>
              <a:t>, figuring out how to instruct the computer to perform rudimentary data processing tasks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</a:pPr>
            <a:r>
              <a:rPr lang="en-US" sz="2400" dirty="0"/>
              <a:t>From the perspective of DOE scientists, </a:t>
            </a:r>
            <a:r>
              <a:rPr lang="en-US" sz="2400" b="1" dirty="0">
                <a:solidFill>
                  <a:srgbClr val="00B050"/>
                </a:solidFill>
              </a:rPr>
              <a:t>the need to adeptly wield software tools has never been as urgent as it is today</a:t>
            </a:r>
            <a:endParaRPr lang="en-US" sz="1800" b="1" dirty="0">
              <a:solidFill>
                <a:srgbClr val="00B050"/>
              </a:solidFill>
            </a:endParaRPr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600" dirty="0"/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000" dirty="0"/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600" dirty="0"/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600" dirty="0"/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26103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The Hype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885" y="1350079"/>
            <a:ext cx="7099271" cy="508700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9697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The Reality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94970" y="1468581"/>
            <a:ext cx="6826191" cy="521071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1494970" y="6233160"/>
            <a:ext cx="6391730" cy="381000"/>
            <a:chOff x="1494970" y="6233160"/>
            <a:chExt cx="6391730" cy="381000"/>
          </a:xfrm>
        </p:grpSpPr>
        <p:sp>
          <p:nvSpPr>
            <p:cNvPr id="5" name="Rectangle 4"/>
            <p:cNvSpPr/>
            <p:nvPr/>
          </p:nvSpPr>
          <p:spPr>
            <a:xfrm>
              <a:off x="2552700" y="6233160"/>
              <a:ext cx="5334000" cy="1905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494970" y="6423660"/>
              <a:ext cx="1339670" cy="19050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1192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The Irony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0162" y="1436497"/>
            <a:ext cx="6363676" cy="478498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76246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SciComp = </a:t>
            </a:r>
            <a:r>
              <a:rPr lang="en-US" sz="3200" u="sng" dirty="0">
                <a:latin typeface="+mn-lt"/>
              </a:rPr>
              <a:t>Pathway</a:t>
            </a:r>
            <a:r>
              <a:rPr lang="en-US" sz="3200" dirty="0">
                <a:latin typeface="+mn-lt"/>
              </a:rPr>
              <a:t> to Internships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371600"/>
            <a:ext cx="6858000" cy="517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450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What is Scientific Computing?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022" y="1536959"/>
            <a:ext cx="7011659" cy="4268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85771" y="3270930"/>
            <a:ext cx="1944571" cy="299464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628650" y="3025140"/>
            <a:ext cx="6084571" cy="558210"/>
            <a:chOff x="628650" y="3025140"/>
            <a:chExt cx="6084571" cy="558210"/>
          </a:xfrm>
        </p:grpSpPr>
        <p:sp>
          <p:nvSpPr>
            <p:cNvPr id="8" name="Rectangle 7"/>
            <p:cNvSpPr/>
            <p:nvPr/>
          </p:nvSpPr>
          <p:spPr>
            <a:xfrm>
              <a:off x="3992881" y="3025140"/>
              <a:ext cx="2720340" cy="24579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28650" y="3337560"/>
              <a:ext cx="2720340" cy="24579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6433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SciComp vs CompSci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6250" y="1905000"/>
            <a:ext cx="3867150" cy="4609535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Probability and Statistics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Simulation and Modelling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Data Visualization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Storing and Analyzing Very Large Datasets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Parallel &amp; Distributed Algorithms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Speed and Accuracy Paramount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Functional Languages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Open-Ended Problems with Unknown Solutions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800" dirty="0"/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800" dirty="0"/>
          </a:p>
          <a:p>
            <a:pPr lvl="1">
              <a:spcBef>
                <a:spcPts val="0"/>
              </a:spcBef>
              <a:spcAft>
                <a:spcPts val="600"/>
              </a:spcAft>
            </a:pPr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81550" y="1905001"/>
            <a:ext cx="3448050" cy="4609534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General Data Structures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Design Methodologies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Procedural Languages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Stand-Alone Programs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Emphasis on Object-Orientation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Simple Data Models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Sequential Algorithms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Less Graphics Intensive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Directed Closed-Form Problems with Known Solutions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987424" y="1367135"/>
            <a:ext cx="2844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</a:rPr>
              <a:t>Scientific Computing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72289" y="1367135"/>
            <a:ext cx="2866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</a:rPr>
              <a:t>Computer Science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7184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50077"/>
            <a:ext cx="4661807" cy="498883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Data </a:t>
            </a:r>
            <a:r>
              <a:rPr lang="en-US" sz="2400" b="1" dirty="0"/>
              <a:t>types</a:t>
            </a:r>
            <a:r>
              <a:rPr lang="en-US" sz="2400" dirty="0"/>
              <a:t>:  </a:t>
            </a:r>
            <a:r>
              <a:rPr lang="en-US" sz="2400" b="1" dirty="0">
                <a:solidFill>
                  <a:srgbClr val="0070C0"/>
                </a:solidFill>
              </a:rPr>
              <a:t>int, double, bool, string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Data </a:t>
            </a:r>
            <a:r>
              <a:rPr lang="en-US" sz="2400" b="1" dirty="0"/>
              <a:t>structures</a:t>
            </a:r>
            <a:r>
              <a:rPr lang="en-US" sz="2400" dirty="0"/>
              <a:t>:  arrays, lists, streams, classes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 dirty="0"/>
              <a:t>Statements</a:t>
            </a:r>
            <a:r>
              <a:rPr lang="en-US" sz="2400" dirty="0"/>
              <a:t>:  </a:t>
            </a:r>
            <a:r>
              <a:rPr lang="en-US" sz="2400" b="1" dirty="0">
                <a:solidFill>
                  <a:srgbClr val="0070C0"/>
                </a:solidFill>
              </a:rPr>
              <a:t>for(), while(), if(), return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 dirty="0"/>
              <a:t>Patterns</a:t>
            </a:r>
            <a:r>
              <a:rPr lang="en-US" sz="2400" dirty="0"/>
              <a:t>:  brute force, recursion, divide &amp; conquer, map-reduce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 dirty="0"/>
              <a:t>Algorithms</a:t>
            </a:r>
            <a:r>
              <a:rPr lang="en-US" sz="2400" dirty="0"/>
              <a:t>:  GCD, mean/variance, sorting, searching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b="1" dirty="0"/>
              <a:t>Helpers</a:t>
            </a:r>
            <a:r>
              <a:rPr lang="en-US" sz="2400" dirty="0"/>
              <a:t>:  </a:t>
            </a:r>
            <a:r>
              <a:rPr lang="en-US" sz="2400" b="1" dirty="0">
                <a:solidFill>
                  <a:srgbClr val="00B050"/>
                </a:solidFill>
              </a:rPr>
              <a:t>Random</a:t>
            </a:r>
            <a:r>
              <a:rPr lang="en-US" sz="2400" dirty="0"/>
              <a:t>, mod %, Stopwatch, </a:t>
            </a:r>
            <a:r>
              <a:rPr lang="en-US" sz="2400" b="1" dirty="0">
                <a:solidFill>
                  <a:srgbClr val="0070C0"/>
                </a:solidFill>
              </a:rPr>
              <a:t>Allegro, ROOT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SciComp = </a:t>
            </a:r>
            <a:r>
              <a:rPr lang="en-US" sz="3200" b="1" dirty="0">
                <a:solidFill>
                  <a:srgbClr val="00B050"/>
                </a:solidFill>
                <a:latin typeface="+mn-lt"/>
              </a:rPr>
              <a:t>Just Enough</a:t>
            </a:r>
            <a:r>
              <a:rPr lang="en-US" sz="3200" dirty="0">
                <a:latin typeface="+mn-lt"/>
              </a:rPr>
              <a:t> CompSci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8058" y="1809751"/>
            <a:ext cx="3131484" cy="1543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8058" y="3847517"/>
            <a:ext cx="3131484" cy="22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33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Workshop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825625"/>
            <a:ext cx="49149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Stimulate student curiosity in what is possible with computers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Introduce a broad range of terms and concepts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Show how complex programs use the same basic Lego blocks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Solve actual science problems by writing custom code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Allow students to continue learning at home via the cloud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1068" y="2181687"/>
            <a:ext cx="3114210" cy="309031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960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727374"/>
                <a:ext cx="7886700" cy="4351338"/>
              </a:xfrm>
            </p:spPr>
            <p:txBody>
              <a:bodyPr>
                <a:normAutofit lnSpcReduction="10000"/>
              </a:bodyPr>
              <a:lstStyle/>
              <a:p>
                <a:pPr marL="457200" indent="-457200">
                  <a:spcBef>
                    <a:spcPts val="0"/>
                  </a:spcBef>
                  <a:spcAft>
                    <a:spcPts val="2400"/>
                  </a:spcAft>
                  <a:buFont typeface="+mj-lt"/>
                  <a:buAutoNum type="arabicPeriod"/>
                </a:pPr>
                <a:r>
                  <a:rPr lang="en-US" sz="2400" dirty="0"/>
                  <a:t>Find the underlying </a:t>
                </a:r>
                <a:r>
                  <a:rPr lang="en-US" sz="2400" b="1" dirty="0">
                    <a:solidFill>
                      <a:srgbClr val="FF0000"/>
                    </a:solidFill>
                  </a:rPr>
                  <a:t>functional equation </a:t>
                </a:r>
                <a:r>
                  <a:rPr lang="en-US" sz="2400" dirty="0"/>
                  <a:t>that generates this series,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≥1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𝑎𝑛𝑑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=2,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=−1,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𝑒𝑡𝑐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:</a:t>
                </a:r>
              </a:p>
              <a:p>
                <a:pPr marL="0" indent="0">
                  <a:spcBef>
                    <a:spcPts val="0"/>
                  </a:spcBef>
                  <a:spcAft>
                    <a:spcPts val="24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=2, −1, 1, −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,−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,−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,−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,−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,…</m:t>
                      </m:r>
                    </m:oMath>
                  </m:oMathPara>
                </a14:m>
                <a:endParaRPr lang="en-US" sz="2400" b="0" dirty="0"/>
              </a:p>
              <a:p>
                <a:pPr marL="0" indent="0" algn="ctr">
                  <a:spcBef>
                    <a:spcPts val="0"/>
                  </a:spcBef>
                  <a:spcAft>
                    <a:spcPts val="2400"/>
                  </a:spcAft>
                  <a:buNone/>
                </a:pPr>
                <a:r>
                  <a:rPr lang="en-US" sz="2400" dirty="0"/>
                  <a:t>Hint:  Rewrite some terms as </a:t>
                </a:r>
                <a:r>
                  <a:rPr lang="en-US" sz="2400" i="1" dirty="0"/>
                  <a:t>un-simplified</a:t>
                </a:r>
                <a:r>
                  <a:rPr lang="en-US" sz="2400" dirty="0"/>
                  <a:t> fractions – what pattern do you </a:t>
                </a:r>
                <a:r>
                  <a:rPr lang="en-US" sz="2400" u="sng" dirty="0"/>
                  <a:t>now</a:t>
                </a:r>
                <a:r>
                  <a:rPr lang="en-US" sz="2400" dirty="0"/>
                  <a:t> see in the numerators &amp; denominators?</a:t>
                </a:r>
              </a:p>
              <a:p>
                <a:pPr marL="0" indent="0">
                  <a:spcBef>
                    <a:spcPts val="0"/>
                  </a:spcBef>
                  <a:spcAft>
                    <a:spcPts val="24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 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5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r>
                        <a:rPr lang="en-US" sz="2400" i="1">
                          <a:latin typeface="Cambria Math" panose="02040503050406030204" pitchFamily="18" charset="0"/>
                        </a:rPr>
                        <m:t>,…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727374"/>
                <a:ext cx="7886700" cy="4351338"/>
              </a:xfrm>
              <a:blipFill>
                <a:blip r:embed="rId2"/>
                <a:stretch>
                  <a:fillRect l="-1236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Hello Problems!</a:t>
            </a:r>
          </a:p>
        </p:txBody>
      </p:sp>
    </p:spTree>
    <p:extLst>
      <p:ext uri="{BB962C8B-B14F-4D97-AF65-F5344CB8AC3E}">
        <p14:creationId xmlns:p14="http://schemas.microsoft.com/office/powerpoint/2010/main" val="21575404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Mathematical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0824" y="1921490"/>
            <a:ext cx="4090834" cy="435133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Set Partitioning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Computational Geometry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Game Theory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kMeans Clustering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Discrete Fourier Transforms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Complex Exponentiation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Euler’s Identity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Euler’s Constant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Euler’s Line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Riemann Hypothesis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31227" y="1921490"/>
            <a:ext cx="439317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Analytic Number Theory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Continued Fractions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Representation Theory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Systems of Linear Equations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Lagrangian Interpolation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Quadratic Least Squares Fitting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Stochastic Processes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Numerical Integration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Differential Equations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Dynamical Systems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39445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Science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3729498" cy="435133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Bohr Nuclear Model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Rydberg Spectral Emission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Radioactive Decay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Brownian Motion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Equilibrium Simulation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Balancing Ionic Equations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453398" y="1825625"/>
            <a:ext cx="3729498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Harmonic Oscillation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Nyquist Aliasing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General Relativity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Orbital Mechanics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Sunspot Activity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Turbulence</a:t>
            </a:r>
          </a:p>
        </p:txBody>
      </p:sp>
    </p:spTree>
    <p:extLst>
      <p:ext uri="{BB962C8B-B14F-4D97-AF65-F5344CB8AC3E}">
        <p14:creationId xmlns:p14="http://schemas.microsoft.com/office/powerpoint/2010/main" val="2182728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Computer Science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825625"/>
            <a:ext cx="403184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Binary Encoding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Random Number Generation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Strings, Arrays, Operators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Loops, Functions, Recursion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Recursion with Backtracking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Combinatorics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Allegro Graphics Library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CERN ROOT Library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Oblique Projection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Digital Logic Circuits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60491" y="1825625"/>
            <a:ext cx="4151670" cy="45890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Data Files with HDF5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Monte Carlo Integration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Threading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Synchronization </a:t>
            </a:r>
            <a:r>
              <a:rPr lang="en-US" sz="2400" dirty="0" err="1"/>
              <a:t>Primatives</a:t>
            </a:r>
            <a:endParaRPr lang="en-US" sz="2400" dirty="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Parallel Algorithms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Lossless Compression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Digital Circuit Design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Discrete Event Simulation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Runtime Complexity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Code Instrumentation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687741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Classroom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Cell phones on silent and use them only during breaks</a:t>
            </a:r>
          </a:p>
          <a:p>
            <a:r>
              <a:rPr lang="en-US" sz="2400" dirty="0"/>
              <a:t>Don’t interrupt me or other students – that is rude</a:t>
            </a:r>
          </a:p>
          <a:p>
            <a:r>
              <a:rPr lang="en-US" sz="2400" dirty="0"/>
              <a:t>Do not shout out answers</a:t>
            </a:r>
          </a:p>
          <a:p>
            <a:r>
              <a:rPr lang="en-US" sz="2400" dirty="0"/>
              <a:t>Stay in your seats except during breaks</a:t>
            </a:r>
          </a:p>
          <a:p>
            <a:r>
              <a:rPr lang="en-US" sz="2400" dirty="0"/>
              <a:t>“</a:t>
            </a:r>
            <a:r>
              <a:rPr lang="en-US" sz="2400" b="1" dirty="0">
                <a:solidFill>
                  <a:srgbClr val="FF0000"/>
                </a:solidFill>
              </a:rPr>
              <a:t>Eyes on me</a:t>
            </a:r>
            <a:r>
              <a:rPr lang="en-US" sz="2400" dirty="0"/>
              <a:t>” means you must </a:t>
            </a:r>
            <a:r>
              <a:rPr lang="en-US" sz="2400" b="1" dirty="0"/>
              <a:t>fully close your laptop</a:t>
            </a:r>
          </a:p>
          <a:p>
            <a:r>
              <a:rPr lang="en-US" sz="2400" dirty="0"/>
              <a:t>Don’t ask me for help before trying your very hardest</a:t>
            </a:r>
          </a:p>
          <a:p>
            <a:r>
              <a:rPr lang="en-US" sz="2400" dirty="0"/>
              <a:t>Help each other during the labs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Complete the labs!  </a:t>
            </a:r>
            <a:r>
              <a:rPr lang="en-US" sz="2400" dirty="0"/>
              <a:t>(I will be checking them nightly)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4423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My Expectations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You will usually feel lost – learn how to deal with that</a:t>
            </a:r>
          </a:p>
          <a:p>
            <a:r>
              <a:rPr lang="en-US" sz="2400" dirty="0"/>
              <a:t>This is </a:t>
            </a:r>
            <a:r>
              <a:rPr lang="en-US" sz="2400" b="1" dirty="0"/>
              <a:t>not</a:t>
            </a:r>
            <a:r>
              <a:rPr lang="en-US" sz="2400" dirty="0"/>
              <a:t> a school and I am not a teacher</a:t>
            </a:r>
          </a:p>
          <a:p>
            <a:r>
              <a:rPr lang="en-US" sz="2400" dirty="0"/>
              <a:t>This is going to be intense, we are going to move fast!</a:t>
            </a:r>
          </a:p>
          <a:p>
            <a:r>
              <a:rPr lang="en-US" sz="2400" dirty="0"/>
              <a:t>First figure out how </a:t>
            </a:r>
            <a:r>
              <a:rPr lang="en-US" sz="2400" b="1" dirty="0">
                <a:solidFill>
                  <a:srgbClr val="FF0000"/>
                </a:solidFill>
              </a:rPr>
              <a:t>you</a:t>
            </a:r>
            <a:r>
              <a:rPr lang="en-US" sz="2400" dirty="0"/>
              <a:t> would solve the problem </a:t>
            </a:r>
            <a:r>
              <a:rPr lang="en-US" sz="2400" b="1" dirty="0">
                <a:solidFill>
                  <a:srgbClr val="FF0000"/>
                </a:solidFill>
              </a:rPr>
              <a:t>by hand</a:t>
            </a:r>
          </a:p>
          <a:p>
            <a:r>
              <a:rPr lang="en-US" sz="2400" dirty="0"/>
              <a:t>Design it on paper </a:t>
            </a:r>
            <a:r>
              <a:rPr lang="en-US" sz="2400" u="sng" dirty="0"/>
              <a:t>before</a:t>
            </a:r>
            <a:r>
              <a:rPr lang="en-US" sz="2400" dirty="0"/>
              <a:t> you write a </a:t>
            </a:r>
            <a:r>
              <a:rPr lang="en-US" sz="2400" i="1" dirty="0"/>
              <a:t>single</a:t>
            </a:r>
            <a:r>
              <a:rPr lang="en-US" sz="2400" dirty="0"/>
              <a:t> line of code</a:t>
            </a:r>
          </a:p>
          <a:p>
            <a:r>
              <a:rPr lang="en-US" sz="2400" dirty="0"/>
              <a:t>My slides are barren – I </a:t>
            </a:r>
            <a:r>
              <a:rPr lang="en-US" sz="2400" b="1" dirty="0"/>
              <a:t>expect</a:t>
            </a:r>
            <a:r>
              <a:rPr lang="en-US" sz="2400" dirty="0"/>
              <a:t> you to take notes on them!</a:t>
            </a:r>
          </a:p>
          <a:p>
            <a:r>
              <a:rPr lang="en-US" sz="2400" dirty="0"/>
              <a:t>If you show me real effort </a:t>
            </a:r>
            <a:r>
              <a:rPr lang="en-US" sz="2400" i="1" dirty="0"/>
              <a:t>and</a:t>
            </a:r>
            <a:r>
              <a:rPr lang="en-US" sz="2400" dirty="0"/>
              <a:t> excellent results, I would be glad to write a letter of recommendation for your college application &amp; to help you seek future internships at BNL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1919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Daily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4442114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Four classes daily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30 min demonstration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60 min hands-on lab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Two break periods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Hour lunch at Berkner Hall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Classroom is open 8:00 – 5:30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400" dirty="0"/>
              <a:t>I can be available after 5:00 for anyone needing extra help with the lab assignments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701145" y="1825625"/>
            <a:ext cx="2909455" cy="4589030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8:30 – 9:30	Demo 1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9:30 – 10:00	Class 1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10:00 – 10:30	</a:t>
            </a:r>
            <a:r>
              <a:rPr lang="en-US" sz="2000" b="1" dirty="0"/>
              <a:t>Break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10:30 – 11:30	Demo 2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11:30 – Noon	Class 2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Noon – 1:00	</a:t>
            </a:r>
            <a:r>
              <a:rPr lang="en-US" sz="2000" b="1" dirty="0"/>
              <a:t>Lunch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1:00 – 2:00	Demo 3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2:00 – 2:30	Class 3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2:30 – 3:00	</a:t>
            </a:r>
            <a:r>
              <a:rPr lang="en-US" sz="2000" b="1" dirty="0"/>
              <a:t>Break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3:00 – 4:00	Demo 4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4:00 – 4:30	Class 4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/>
              <a:t>4:30 – 5:00	Open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9787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Session Topics &amp; Labs – Week 1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990" y="1451831"/>
            <a:ext cx="6314021" cy="489823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554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Session Topics &amp; Labs – Week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" y="1453896"/>
            <a:ext cx="6317824" cy="49011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54162" y="6176963"/>
            <a:ext cx="4911212" cy="1781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8137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This is a 200-level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C++ is the most heavily used language in science and professional programming – for large scale projects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All major modern operating systems are written in C++  including Windows, Linux, Android, MacOS &amp; iOS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You should always know the language of your operating system – like you should always know the architecture &amp; assembly language of the CPU you are using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GPU coding (</a:t>
            </a:r>
            <a:r>
              <a:rPr lang="en-US" sz="2400" dirty="0" err="1"/>
              <a:t>nVidia</a:t>
            </a:r>
            <a:r>
              <a:rPr lang="en-US" sz="2400" dirty="0"/>
              <a:t>, Radeon, </a:t>
            </a:r>
            <a:r>
              <a:rPr lang="en-US" sz="2400" dirty="0" err="1"/>
              <a:t>etc</a:t>
            </a:r>
            <a:r>
              <a:rPr lang="en-US" sz="2400" dirty="0"/>
              <a:t>) is all done using C++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All major video games are written in C++ (even Minecraft was re-written from Java into C++)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BNL uses C++ and Python almost exclusively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24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This is a 200-level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SciComp 100/101/102 was “fill-in-the-blanks” coding, but </a:t>
            </a:r>
            <a:r>
              <a:rPr lang="en-US" sz="2400" b="1" dirty="0"/>
              <a:t>SciComp 201 </a:t>
            </a:r>
            <a:r>
              <a:rPr lang="en-US" sz="2400" dirty="0"/>
              <a:t>provides much less scaffolding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I will give you a high level description of the problem to be solved, and a few representative Lego blocks (C++ language constructs and/or algorithms) that you’ll need to harness to solve the problem – </a:t>
            </a:r>
            <a:r>
              <a:rPr lang="en-US" sz="2400" b="1" dirty="0">
                <a:solidFill>
                  <a:srgbClr val="00B050"/>
                </a:solidFill>
              </a:rPr>
              <a:t>but the rest is up to you alone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Get used to solving problems on your own and with the help of your peers.  This is how college works.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I will give advice and hints – but don’t ask me to magically and instantly debug your code – </a:t>
            </a:r>
            <a:r>
              <a:rPr lang="en-US" sz="2400" b="1" u="sng" dirty="0">
                <a:solidFill>
                  <a:srgbClr val="FF0000"/>
                </a:solidFill>
              </a:rPr>
              <a:t>you</a:t>
            </a:r>
            <a:r>
              <a:rPr lang="en-US" sz="2400" dirty="0"/>
              <a:t> need to fix it!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There is this great thing called </a:t>
            </a:r>
            <a:r>
              <a:rPr lang="en-US" sz="2400" b="1" dirty="0">
                <a:solidFill>
                  <a:srgbClr val="0070C0"/>
                </a:solidFill>
              </a:rPr>
              <a:t>Google</a:t>
            </a:r>
            <a:r>
              <a:rPr lang="en-US" sz="2400" dirty="0"/>
              <a:t>… use it!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30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727374"/>
                <a:ext cx="7886700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spcBef>
                    <a:spcPts val="0"/>
                  </a:spcBef>
                  <a:spcAft>
                    <a:spcPts val="2400"/>
                  </a:spcAft>
                  <a:buNone/>
                </a:pPr>
                <a:r>
                  <a:rPr lang="en-US" sz="2400" dirty="0"/>
                  <a:t>This classic equation for a line: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𝒎𝒙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𝒃</m:t>
                    </m:r>
                  </m:oMath>
                </a14:m>
                <a:r>
                  <a:rPr lang="en-US" sz="2400" b="1" dirty="0"/>
                  <a:t> </a:t>
                </a:r>
                <a:r>
                  <a:rPr lang="en-US" sz="2400" dirty="0"/>
                  <a:t>cannot represent a vertical line since neither of the available unknowns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are coefficients of the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sz="2400" dirty="0"/>
                  <a:t> term.</a:t>
                </a:r>
              </a:p>
              <a:p>
                <a:pPr marL="0" indent="0">
                  <a:spcBef>
                    <a:spcPts val="0"/>
                  </a:spcBef>
                  <a:spcAft>
                    <a:spcPts val="2400"/>
                  </a:spcAft>
                  <a:buNone/>
                </a:pPr>
                <a:r>
                  <a:rPr lang="en-US" sz="2400" dirty="0"/>
                  <a:t>The </a:t>
                </a:r>
                <a:r>
                  <a:rPr lang="en-US" sz="2400" b="1" dirty="0">
                    <a:solidFill>
                      <a:srgbClr val="0070C0"/>
                    </a:solidFill>
                  </a:rPr>
                  <a:t>Radon</a:t>
                </a:r>
                <a:r>
                  <a:rPr lang="en-US" sz="2400" dirty="0"/>
                  <a:t> projection is an equation having only two unknowns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</m:d>
                  </m:oMath>
                </a14:m>
                <a:r>
                  <a:rPr lang="en-US" sz="2400" dirty="0"/>
                  <a:t> that </a:t>
                </a:r>
                <a:r>
                  <a:rPr lang="en-US" sz="2400" b="1" dirty="0">
                    <a:solidFill>
                      <a:srgbClr val="FF0000"/>
                    </a:solidFill>
                  </a:rPr>
                  <a:t>can</a:t>
                </a:r>
                <a:r>
                  <a:rPr lang="en-US" sz="2400" dirty="0"/>
                  <a:t> represent </a:t>
                </a:r>
                <a:r>
                  <a:rPr lang="en-US" sz="2400" b="1" dirty="0"/>
                  <a:t>any and all </a:t>
                </a:r>
                <a:r>
                  <a:rPr lang="en-US" sz="2400" dirty="0"/>
                  <a:t>lines, including both horizontal </a:t>
                </a:r>
                <a:r>
                  <a:rPr lang="en-US" sz="2400" i="1" u="sng" dirty="0"/>
                  <a:t>and</a:t>
                </a:r>
                <a:r>
                  <a:rPr lang="en-US" sz="2400" dirty="0"/>
                  <a:t> vertical lines</a:t>
                </a:r>
              </a:p>
              <a:p>
                <a:pPr marL="0" indent="0">
                  <a:spcBef>
                    <a:spcPts val="0"/>
                  </a:spcBef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𝒙</m:t>
                      </m:r>
                      <m:func>
                        <m:func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2400" b="1" i="0" smtClean="0">
                              <a:latin typeface="Cambria Math" panose="02040503050406030204" pitchFamily="18" charset="0"/>
                            </a:rPr>
                            <m:t>𝐜𝐨𝐬</m:t>
                          </m:r>
                        </m:fName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func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𝒚</m:t>
                      </m:r>
                      <m:func>
                        <m:funcPr>
                          <m:ctrlPr>
                            <a:rPr lang="en-US" sz="2400" b="1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2400" b="1" i="0" smtClean="0">
                              <a:latin typeface="Cambria Math" panose="02040503050406030204" pitchFamily="18" charset="0"/>
                            </a:rPr>
                            <m:t>𝐬𝐢𝐧</m:t>
                          </m:r>
                        </m:fName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𝜽</m:t>
                          </m:r>
                        </m:e>
                      </m:func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1" i="1" smtClean="0">
                          <a:latin typeface="Cambria Math" panose="02040503050406030204" pitchFamily="18" charset="0"/>
                        </a:rPr>
                        <m:t>𝒅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𝑤h𝑒𝑟𝑒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</m:d>
                    </m:oMath>
                  </m:oMathPara>
                </a14:m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24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𝑎𝑛𝑑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−∞≤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≤∞, 0≤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</m:oMath>
                  </m:oMathPara>
                </a14:m>
                <a:endParaRPr lang="en-US" sz="2400" dirty="0"/>
              </a:p>
              <a:p>
                <a:pPr marL="457200" indent="-457200">
                  <a:spcBef>
                    <a:spcPts val="0"/>
                  </a:spcBef>
                  <a:spcAft>
                    <a:spcPts val="2400"/>
                  </a:spcAft>
                  <a:buFont typeface="+mj-lt"/>
                  <a:buAutoNum type="arabicPeriod" startAt="2"/>
                </a:pPr>
                <a:r>
                  <a:rPr lang="en-US" sz="2400" dirty="0"/>
                  <a:t>Find the equation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𝒇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𝜽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𝒅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𝒓</m:t>
                    </m:r>
                    <m:r>
                      <a:rPr lang="en-US" sz="24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b="1" dirty="0">
                    <a:solidFill>
                      <a:schemeClr val="tx1"/>
                    </a:solidFill>
                  </a:rPr>
                  <a:t> </a:t>
                </a:r>
                <a:r>
                  <a:rPr lang="en-US" sz="2400" dirty="0"/>
                  <a:t>that represents the intersection of the Radon line and the circle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p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p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727374"/>
                <a:ext cx="7886700" cy="4351338"/>
              </a:xfrm>
              <a:blipFill>
                <a:blip r:embed="rId2"/>
                <a:stretch>
                  <a:fillRect l="-1236" t="-2661" r="-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Hello Problems!</a:t>
            </a:r>
          </a:p>
        </p:txBody>
      </p:sp>
    </p:spTree>
    <p:extLst>
      <p:ext uri="{BB962C8B-B14F-4D97-AF65-F5344CB8AC3E}">
        <p14:creationId xmlns:p14="http://schemas.microsoft.com/office/powerpoint/2010/main" val="707438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Welcome!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6367701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My name is </a:t>
            </a:r>
            <a:r>
              <a:rPr lang="en-US" b="1" dirty="0"/>
              <a:t>Dave Biersach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I am a Technology Architect at BNL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I am a 1989 graduate of West Point and served in the Persian Gulf War as a Combat Engineer Officer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I did my graduate work at NPS in optimal satellite counter-reconnaissance search algorithms for DARPA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I am married with children in college and have mentored students for 15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4133" y="758979"/>
            <a:ext cx="1477509" cy="14775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624" y="2588332"/>
            <a:ext cx="1724526" cy="21224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6351" y="4860320"/>
            <a:ext cx="1733073" cy="116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40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Welcome!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I wrote all of the code you are going to see in this workshop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You can email me at </a:t>
            </a:r>
            <a:r>
              <a:rPr lang="en-US" sz="2400" dirty="0">
                <a:hlinkClick r:id="rId2"/>
              </a:rPr>
              <a:t>scicomp@bnl.gov</a:t>
            </a: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I am already proud of you!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You all completed a very challenging pre-test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You are giving up two full weeks in the middle of summer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You are pushing yourself to try something new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You are doing all of this because you want to learn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I salute your efforts and the support of your parents! 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607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 National Challenge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18" y="1499609"/>
            <a:ext cx="6352381" cy="28190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543" y="2730638"/>
            <a:ext cx="7428571" cy="18952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27" y="3678257"/>
            <a:ext cx="6361905" cy="244761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00124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 National Challenge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1374867"/>
            <a:ext cx="7753350" cy="496771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7999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 National Challenge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814" y="1468581"/>
            <a:ext cx="7602371" cy="47735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80160" y="6356351"/>
            <a:ext cx="658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2015 - National Center for Education Statistics, Dept. of Education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247900" y="5057775"/>
            <a:ext cx="5791200" cy="459105"/>
          </a:xfrm>
          <a:prstGeom prst="straightConnector1">
            <a:avLst/>
          </a:prstGeom>
          <a:ln w="5715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2990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 National Challenge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2987" y="1447800"/>
            <a:ext cx="7658026" cy="476879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32140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2713</TotalTime>
  <Words>1197</Words>
  <Application>Microsoft Office PowerPoint</Application>
  <PresentationFormat>On-screen Show (4:3)</PresentationFormat>
  <Paragraphs>224</Paragraphs>
  <Slides>29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Office Theme</vt:lpstr>
      <vt:lpstr>PowerPoint Presentation</vt:lpstr>
      <vt:lpstr>Hello Problems!</vt:lpstr>
      <vt:lpstr>Hello Problems!</vt:lpstr>
      <vt:lpstr>Welcome!</vt:lpstr>
      <vt:lpstr>Welcome!</vt:lpstr>
      <vt:lpstr>A National Challenge</vt:lpstr>
      <vt:lpstr>A National Challenge</vt:lpstr>
      <vt:lpstr>A National Challenge</vt:lpstr>
      <vt:lpstr>A National Challenge</vt:lpstr>
      <vt:lpstr>A National Challenge</vt:lpstr>
      <vt:lpstr>The Challenge to DOE</vt:lpstr>
      <vt:lpstr>The Hype</vt:lpstr>
      <vt:lpstr>The Reality</vt:lpstr>
      <vt:lpstr>The Irony</vt:lpstr>
      <vt:lpstr>SciComp = Pathway to Internships</vt:lpstr>
      <vt:lpstr>What is Scientific Computing?</vt:lpstr>
      <vt:lpstr>SciComp vs CompSci</vt:lpstr>
      <vt:lpstr>SciComp = Just Enough CompSci</vt:lpstr>
      <vt:lpstr>Workshop Goals</vt:lpstr>
      <vt:lpstr>Mathematical Concepts</vt:lpstr>
      <vt:lpstr>Science Concepts</vt:lpstr>
      <vt:lpstr>Computer Science Concepts</vt:lpstr>
      <vt:lpstr>Classroom Rules</vt:lpstr>
      <vt:lpstr>My Expectations</vt:lpstr>
      <vt:lpstr>Daily Schedule</vt:lpstr>
      <vt:lpstr>Session Topics &amp; Labs – Week 1</vt:lpstr>
      <vt:lpstr>Session Topics &amp; Labs – Week 2</vt:lpstr>
      <vt:lpstr>This is a 200-level course</vt:lpstr>
      <vt:lpstr>This is a 200-level course</vt:lpstr>
    </vt:vector>
  </TitlesOfParts>
  <Company>Personal Use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MSN Biersach</dc:creator>
  <cp:lastModifiedBy>David MSN Biersach</cp:lastModifiedBy>
  <cp:revision>527</cp:revision>
  <cp:lastPrinted>2015-06-01T00:45:11Z</cp:lastPrinted>
  <dcterms:created xsi:type="dcterms:W3CDTF">2014-09-21T17:58:26Z</dcterms:created>
  <dcterms:modified xsi:type="dcterms:W3CDTF">2016-07-16T03:25:34Z</dcterms:modified>
</cp:coreProperties>
</file>

<file path=docProps/thumbnail.jpeg>
</file>